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8" r:id="rId3"/>
    <p:sldId id="259" r:id="rId4"/>
    <p:sldId id="274" r:id="rId5"/>
    <p:sldId id="257" r:id="rId6"/>
    <p:sldId id="261" r:id="rId7"/>
    <p:sldId id="272" r:id="rId8"/>
    <p:sldId id="263" r:id="rId9"/>
    <p:sldId id="266" r:id="rId10"/>
    <p:sldId id="264" r:id="rId11"/>
    <p:sldId id="273" r:id="rId12"/>
    <p:sldId id="258" r:id="rId13"/>
    <p:sldId id="276" r:id="rId14"/>
    <p:sldId id="269" r:id="rId15"/>
  </p:sldIdLst>
  <p:sldSz cx="9144000" cy="6858000" type="screen4x3"/>
  <p:notesSz cx="6784975" cy="9906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Estilo Médio 3 - Ênfase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4191" autoAdjust="0"/>
    <p:restoredTop sz="94660"/>
  </p:normalViewPr>
  <p:slideViewPr>
    <p:cSldViewPr>
      <p:cViewPr varScale="1">
        <p:scale>
          <a:sx n="52" d="100"/>
          <a:sy n="52" d="100"/>
        </p:scale>
        <p:origin x="1152" y="66"/>
      </p:cViewPr>
      <p:guideLst>
        <p:guide orient="horz" pos="2160"/>
        <p:guide pos="2880"/>
      </p:guideLst>
    </p:cSldViewPr>
  </p:slideViewPr>
  <p:notesTextViewPr>
    <p:cViewPr>
      <p:scale>
        <a:sx n="1" d="1"/>
        <a:sy n="1" d="1"/>
      </p:scale>
      <p:origin x="0" y="0"/>
    </p:cViewPr>
  </p:notesTextViewPr>
  <p:sorterViewPr>
    <p:cViewPr>
      <p:scale>
        <a:sx n="100" d="100"/>
        <a:sy n="100" d="100"/>
      </p:scale>
      <p:origin x="0" y="-64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0050" cy="4953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43338" y="0"/>
            <a:ext cx="2940050" cy="495300"/>
          </a:xfrm>
          <a:prstGeom prst="rect">
            <a:avLst/>
          </a:prstGeom>
        </p:spPr>
        <p:txBody>
          <a:bodyPr vert="horz" lIns="91440" tIns="45720" rIns="91440" bIns="45720" rtlCol="0"/>
          <a:lstStyle>
            <a:lvl1pPr algn="r">
              <a:defRPr sz="1200"/>
            </a:lvl1pPr>
          </a:lstStyle>
          <a:p>
            <a:fld id="{4157343A-A687-400D-93B1-2E4E24FEEBAA}" type="datetimeFigureOut">
              <a:rPr lang="pt-BR" smtClean="0"/>
              <a:t>26/07/2018</a:t>
            </a:fld>
            <a:endParaRPr lang="pt-BR"/>
          </a:p>
        </p:txBody>
      </p:sp>
      <p:sp>
        <p:nvSpPr>
          <p:cNvPr id="4" name="Espaço Reservado para Imagem de Slide 3"/>
          <p:cNvSpPr>
            <a:spLocks noGrp="1" noRot="1" noChangeAspect="1"/>
          </p:cNvSpPr>
          <p:nvPr>
            <p:ph type="sldImg" idx="2"/>
          </p:nvPr>
        </p:nvSpPr>
        <p:spPr>
          <a:xfrm>
            <a:off x="915988" y="742950"/>
            <a:ext cx="4953000" cy="371475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77863" y="4705350"/>
            <a:ext cx="5429250" cy="445770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9409113"/>
            <a:ext cx="2940050" cy="4953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43338" y="9409113"/>
            <a:ext cx="2940050" cy="495300"/>
          </a:xfrm>
          <a:prstGeom prst="rect">
            <a:avLst/>
          </a:prstGeom>
        </p:spPr>
        <p:txBody>
          <a:bodyPr vert="horz" lIns="91440" tIns="45720" rIns="91440" bIns="45720" rtlCol="0" anchor="b"/>
          <a:lstStyle>
            <a:lvl1pPr algn="r">
              <a:defRPr sz="1200"/>
            </a:lvl1pPr>
          </a:lstStyle>
          <a:p>
            <a:fld id="{7A8AE7E3-FFC3-48F1-8164-BBDB6DB2C474}" type="slidenum">
              <a:rPr lang="pt-BR" smtClean="0"/>
              <a:t>‹#›</a:t>
            </a:fld>
            <a:endParaRPr lang="pt-BR"/>
          </a:p>
        </p:txBody>
      </p:sp>
    </p:spTree>
    <p:extLst>
      <p:ext uri="{BB962C8B-B14F-4D97-AF65-F5344CB8AC3E}">
        <p14:creationId xmlns:p14="http://schemas.microsoft.com/office/powerpoint/2010/main" val="3438499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7A8AE7E3-FFC3-48F1-8164-BBDB6DB2C474}" type="slidenum">
              <a:rPr lang="pt-BR" smtClean="0"/>
              <a:t>1</a:t>
            </a:fld>
            <a:endParaRPr lang="pt-BR"/>
          </a:p>
        </p:txBody>
      </p:sp>
    </p:spTree>
    <p:extLst>
      <p:ext uri="{BB962C8B-B14F-4D97-AF65-F5344CB8AC3E}">
        <p14:creationId xmlns:p14="http://schemas.microsoft.com/office/powerpoint/2010/main" val="1463664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916DAC51-2FC8-48FD-973A-239AEFD4BE0D}" type="datetimeFigureOut">
              <a:rPr lang="pt-BR" smtClean="0"/>
              <a:t>26/07/2018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F0B2EB6-7A4E-4D86-81B5-29829FD145F1}" type="slidenum">
              <a:rPr lang="pt-BR" smtClean="0"/>
              <a:t>‹#›</a:t>
            </a:fld>
            <a:endParaRPr lang="pt-BR"/>
          </a:p>
        </p:txBody>
      </p:sp>
    </p:spTree>
    <p:extLst>
      <p:ext uri="{BB962C8B-B14F-4D97-AF65-F5344CB8AC3E}">
        <p14:creationId xmlns:p14="http://schemas.microsoft.com/office/powerpoint/2010/main" val="535982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916DAC51-2FC8-48FD-973A-239AEFD4BE0D}" type="datetimeFigureOut">
              <a:rPr lang="pt-BR" smtClean="0"/>
              <a:t>26/07/2018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F0B2EB6-7A4E-4D86-81B5-29829FD145F1}" type="slidenum">
              <a:rPr lang="pt-BR" smtClean="0"/>
              <a:t>‹#›</a:t>
            </a:fld>
            <a:endParaRPr lang="pt-BR"/>
          </a:p>
        </p:txBody>
      </p:sp>
    </p:spTree>
    <p:extLst>
      <p:ext uri="{BB962C8B-B14F-4D97-AF65-F5344CB8AC3E}">
        <p14:creationId xmlns:p14="http://schemas.microsoft.com/office/powerpoint/2010/main" val="2215822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916DAC51-2FC8-48FD-973A-239AEFD4BE0D}" type="datetimeFigureOut">
              <a:rPr lang="pt-BR" smtClean="0"/>
              <a:t>26/07/2018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F0B2EB6-7A4E-4D86-81B5-29829FD145F1}" type="slidenum">
              <a:rPr lang="pt-BR" smtClean="0"/>
              <a:t>‹#›</a:t>
            </a:fld>
            <a:endParaRPr lang="pt-BR"/>
          </a:p>
        </p:txBody>
      </p:sp>
    </p:spTree>
    <p:extLst>
      <p:ext uri="{BB962C8B-B14F-4D97-AF65-F5344CB8AC3E}">
        <p14:creationId xmlns:p14="http://schemas.microsoft.com/office/powerpoint/2010/main" val="2713335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pic>
        <p:nvPicPr>
          <p:cNvPr id="8" name="Imagem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3" y="-22921"/>
            <a:ext cx="1211288" cy="1199539"/>
          </a:xfrm>
          <a:prstGeom prst="rect">
            <a:avLst/>
          </a:prstGeom>
        </p:spPr>
      </p:pic>
    </p:spTree>
    <p:extLst>
      <p:ext uri="{BB962C8B-B14F-4D97-AF65-F5344CB8AC3E}">
        <p14:creationId xmlns:p14="http://schemas.microsoft.com/office/powerpoint/2010/main" val="3220847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916DAC51-2FC8-48FD-973A-239AEFD4BE0D}" type="datetimeFigureOut">
              <a:rPr lang="pt-BR" smtClean="0"/>
              <a:t>26/07/2018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F0B2EB6-7A4E-4D86-81B5-29829FD145F1}" type="slidenum">
              <a:rPr lang="pt-BR" smtClean="0"/>
              <a:t>‹#›</a:t>
            </a:fld>
            <a:endParaRPr lang="pt-BR"/>
          </a:p>
        </p:txBody>
      </p:sp>
    </p:spTree>
    <p:extLst>
      <p:ext uri="{BB962C8B-B14F-4D97-AF65-F5344CB8AC3E}">
        <p14:creationId xmlns:p14="http://schemas.microsoft.com/office/powerpoint/2010/main" val="2245603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916DAC51-2FC8-48FD-973A-239AEFD4BE0D}" type="datetimeFigureOut">
              <a:rPr lang="pt-BR" smtClean="0"/>
              <a:t>26/07/2018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F0B2EB6-7A4E-4D86-81B5-29829FD145F1}" type="slidenum">
              <a:rPr lang="pt-BR" smtClean="0"/>
              <a:t>‹#›</a:t>
            </a:fld>
            <a:endParaRPr lang="pt-BR"/>
          </a:p>
        </p:txBody>
      </p:sp>
    </p:spTree>
    <p:extLst>
      <p:ext uri="{BB962C8B-B14F-4D97-AF65-F5344CB8AC3E}">
        <p14:creationId xmlns:p14="http://schemas.microsoft.com/office/powerpoint/2010/main" val="4290094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916DAC51-2FC8-48FD-973A-239AEFD4BE0D}" type="datetimeFigureOut">
              <a:rPr lang="pt-BR" smtClean="0"/>
              <a:t>26/07/2018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6F0B2EB6-7A4E-4D86-81B5-29829FD145F1}" type="slidenum">
              <a:rPr lang="pt-BR" smtClean="0"/>
              <a:t>‹#›</a:t>
            </a:fld>
            <a:endParaRPr lang="pt-BR"/>
          </a:p>
        </p:txBody>
      </p:sp>
    </p:spTree>
    <p:extLst>
      <p:ext uri="{BB962C8B-B14F-4D97-AF65-F5344CB8AC3E}">
        <p14:creationId xmlns:p14="http://schemas.microsoft.com/office/powerpoint/2010/main" val="1448404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916DAC51-2FC8-48FD-973A-239AEFD4BE0D}" type="datetimeFigureOut">
              <a:rPr lang="pt-BR" smtClean="0"/>
              <a:t>26/07/2018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6F0B2EB6-7A4E-4D86-81B5-29829FD145F1}" type="slidenum">
              <a:rPr lang="pt-BR" smtClean="0"/>
              <a:t>‹#›</a:t>
            </a:fld>
            <a:endParaRPr lang="pt-BR"/>
          </a:p>
        </p:txBody>
      </p:sp>
    </p:spTree>
    <p:extLst>
      <p:ext uri="{BB962C8B-B14F-4D97-AF65-F5344CB8AC3E}">
        <p14:creationId xmlns:p14="http://schemas.microsoft.com/office/powerpoint/2010/main" val="63341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916DAC51-2FC8-48FD-973A-239AEFD4BE0D}" type="datetimeFigureOut">
              <a:rPr lang="pt-BR" smtClean="0"/>
              <a:t>26/07/2018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6F0B2EB6-7A4E-4D86-81B5-29829FD145F1}" type="slidenum">
              <a:rPr lang="pt-BR" smtClean="0"/>
              <a:t>‹#›</a:t>
            </a:fld>
            <a:endParaRPr lang="pt-BR"/>
          </a:p>
        </p:txBody>
      </p:sp>
    </p:spTree>
    <p:extLst>
      <p:ext uri="{BB962C8B-B14F-4D97-AF65-F5344CB8AC3E}">
        <p14:creationId xmlns:p14="http://schemas.microsoft.com/office/powerpoint/2010/main" val="624660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916DAC51-2FC8-48FD-973A-239AEFD4BE0D}" type="datetimeFigureOut">
              <a:rPr lang="pt-BR" smtClean="0"/>
              <a:t>26/07/2018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F0B2EB6-7A4E-4D86-81B5-29829FD145F1}" type="slidenum">
              <a:rPr lang="pt-BR" smtClean="0"/>
              <a:t>‹#›</a:t>
            </a:fld>
            <a:endParaRPr lang="pt-BR"/>
          </a:p>
        </p:txBody>
      </p:sp>
    </p:spTree>
    <p:extLst>
      <p:ext uri="{BB962C8B-B14F-4D97-AF65-F5344CB8AC3E}">
        <p14:creationId xmlns:p14="http://schemas.microsoft.com/office/powerpoint/2010/main" val="761130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916DAC51-2FC8-48FD-973A-239AEFD4BE0D}" type="datetimeFigureOut">
              <a:rPr lang="pt-BR" smtClean="0"/>
              <a:t>26/07/2018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F0B2EB6-7A4E-4D86-81B5-29829FD145F1}" type="slidenum">
              <a:rPr lang="pt-BR" smtClean="0"/>
              <a:t>‹#›</a:t>
            </a:fld>
            <a:endParaRPr lang="pt-BR"/>
          </a:p>
        </p:txBody>
      </p:sp>
    </p:spTree>
    <p:extLst>
      <p:ext uri="{BB962C8B-B14F-4D97-AF65-F5344CB8AC3E}">
        <p14:creationId xmlns:p14="http://schemas.microsoft.com/office/powerpoint/2010/main" val="3330628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lumMod val="75000"/>
              </a:schemeClr>
            </a:gs>
            <a:gs pos="8000">
              <a:schemeClr val="bg2">
                <a:lumMod val="9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6DAC51-2FC8-48FD-973A-239AEFD4BE0D}" type="datetimeFigureOut">
              <a:rPr lang="pt-BR" smtClean="0"/>
              <a:t>26/07/2018</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0B2EB6-7A4E-4D86-81B5-29829FD145F1}" type="slidenum">
              <a:rPr lang="pt-BR" smtClean="0"/>
              <a:t>‹#›</a:t>
            </a:fld>
            <a:endParaRPr lang="pt-BR"/>
          </a:p>
        </p:txBody>
      </p:sp>
    </p:spTree>
    <p:extLst>
      <p:ext uri="{BB962C8B-B14F-4D97-AF65-F5344CB8AC3E}">
        <p14:creationId xmlns:p14="http://schemas.microsoft.com/office/powerpoint/2010/main" val="242537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476672"/>
            <a:ext cx="9144000" cy="4320480"/>
          </a:xfrm>
        </p:spPr>
        <p:txBody>
          <a:bodyPr>
            <a:normAutofit fontScale="90000"/>
          </a:bodyPr>
          <a:lstStyle/>
          <a:p>
            <a:r>
              <a:rPr lang="en-US" b="1" dirty="0"/>
              <a:t/>
            </a:r>
            <a:br>
              <a:rPr lang="en-US" b="1" dirty="0"/>
            </a:br>
            <a:r>
              <a:rPr lang="en-US" b="1" dirty="0"/>
              <a:t/>
            </a:r>
            <a:br>
              <a:rPr lang="en-US" b="1" dirty="0"/>
            </a:br>
            <a:r>
              <a:rPr lang="en-US" b="1" dirty="0"/>
              <a:t/>
            </a:r>
            <a:br>
              <a:rPr lang="en-US" b="1" dirty="0"/>
            </a:br>
            <a:r>
              <a:rPr lang="en-GB" sz="3200" b="1" cap="all" dirty="0" err="1"/>
              <a:t>PrEParedness</a:t>
            </a:r>
            <a:r>
              <a:rPr lang="en-GB" sz="3200" b="1" cap="all" dirty="0"/>
              <a:t> for the Rollout of Effective HIV Prevention among Key Affected Populations in Brazil, Peru, and Mexico</a:t>
            </a:r>
            <a:br>
              <a:rPr lang="en-GB" sz="3200" b="1" cap="all" dirty="0"/>
            </a:br>
            <a:r>
              <a:rPr lang="en-GB" sz="3200" b="1" cap="all" dirty="0"/>
              <a:t/>
            </a:r>
            <a:br>
              <a:rPr lang="en-GB" sz="3200" b="1" cap="all" dirty="0"/>
            </a:br>
            <a:r>
              <a:rPr lang="en-GB" sz="3200" b="1" cap="all" dirty="0"/>
              <a:t>The </a:t>
            </a:r>
            <a:r>
              <a:rPr lang="en-GB" sz="3200" b="1" cap="all" dirty="0" err="1"/>
              <a:t>Imprep</a:t>
            </a:r>
            <a:r>
              <a:rPr lang="en-GB" sz="3200" b="1" cap="all" dirty="0"/>
              <a:t> </a:t>
            </a:r>
            <a:r>
              <a:rPr lang="en-GB" sz="3200" b="1" cap="all" dirty="0" err="1"/>
              <a:t>pROJECT</a:t>
            </a:r>
            <a:endParaRPr lang="pt-BR" sz="3200" b="1" dirty="0"/>
          </a:p>
        </p:txBody>
      </p:sp>
      <p:sp>
        <p:nvSpPr>
          <p:cNvPr id="3" name="Subtítulo 2"/>
          <p:cNvSpPr>
            <a:spLocks noGrp="1"/>
          </p:cNvSpPr>
          <p:nvPr>
            <p:ph type="subTitle" idx="1"/>
          </p:nvPr>
        </p:nvSpPr>
        <p:spPr>
          <a:xfrm>
            <a:off x="971600" y="4797152"/>
            <a:ext cx="7520880" cy="1752600"/>
          </a:xfrm>
        </p:spPr>
        <p:txBody>
          <a:bodyPr>
            <a:normAutofit/>
          </a:bodyPr>
          <a:lstStyle/>
          <a:p>
            <a:r>
              <a:rPr lang="en-US" sz="2000" b="1" dirty="0" err="1"/>
              <a:t>Valdil</a:t>
            </a:r>
            <a:r>
              <a:rPr lang="pt-BR" sz="2000" b="1" dirty="0" err="1"/>
              <a:t>éa</a:t>
            </a:r>
            <a:r>
              <a:rPr lang="pt-BR" sz="2000" b="1" dirty="0"/>
              <a:t> G. Veloso, MD, PhD</a:t>
            </a:r>
          </a:p>
          <a:p>
            <a:r>
              <a:rPr lang="pt-BR" sz="2000" b="1" dirty="0"/>
              <a:t>Evandro Chagas </a:t>
            </a:r>
            <a:r>
              <a:rPr lang="pt-BR" sz="2000" b="1" dirty="0" err="1"/>
              <a:t>National</a:t>
            </a:r>
            <a:r>
              <a:rPr lang="pt-BR" sz="2000" b="1" dirty="0"/>
              <a:t> </a:t>
            </a:r>
            <a:r>
              <a:rPr lang="pt-BR" sz="2000" b="1" dirty="0" err="1"/>
              <a:t>Institute</a:t>
            </a:r>
            <a:r>
              <a:rPr lang="pt-BR" sz="2000" b="1" dirty="0"/>
              <a:t> </a:t>
            </a:r>
            <a:r>
              <a:rPr lang="pt-BR" sz="2000" b="1" dirty="0" err="1"/>
              <a:t>of</a:t>
            </a:r>
            <a:r>
              <a:rPr lang="pt-BR" sz="2000" b="1" dirty="0"/>
              <a:t> </a:t>
            </a:r>
            <a:r>
              <a:rPr lang="pt-BR" sz="2000" b="1" dirty="0" err="1"/>
              <a:t>Infectious</a:t>
            </a:r>
            <a:r>
              <a:rPr lang="pt-BR" sz="2000" b="1" dirty="0"/>
              <a:t> </a:t>
            </a:r>
            <a:r>
              <a:rPr lang="pt-BR" sz="2000" b="1" dirty="0" err="1"/>
              <a:t>Diseases</a:t>
            </a:r>
            <a:endParaRPr lang="pt-BR" sz="2000" b="1" dirty="0"/>
          </a:p>
          <a:p>
            <a:r>
              <a:rPr lang="pt-BR" sz="2000" b="1" dirty="0"/>
              <a:t>FIOCRUZ </a:t>
            </a:r>
          </a:p>
          <a:p>
            <a:r>
              <a:rPr lang="pt-BR" sz="2000" b="1" dirty="0"/>
              <a:t>Rio de Janeiro - </a:t>
            </a:r>
            <a:r>
              <a:rPr lang="pt-BR" sz="2000" b="1" dirty="0" err="1"/>
              <a:t>Brazil</a:t>
            </a:r>
            <a:endParaRPr lang="pt-BR" sz="2000" b="1" dirty="0"/>
          </a:p>
        </p:txBody>
      </p:sp>
      <p:pic>
        <p:nvPicPr>
          <p:cNvPr id="5" name="Image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59832" y="-249410"/>
            <a:ext cx="3117625" cy="3087384"/>
          </a:xfrm>
          <a:prstGeom prst="rect">
            <a:avLst/>
          </a:prstGeom>
        </p:spPr>
      </p:pic>
    </p:spTree>
    <p:extLst>
      <p:ext uri="{BB962C8B-B14F-4D97-AF65-F5344CB8AC3E}">
        <p14:creationId xmlns:p14="http://schemas.microsoft.com/office/powerpoint/2010/main" val="2678926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608" y="188640"/>
            <a:ext cx="7632848" cy="1143000"/>
          </a:xfrm>
        </p:spPr>
        <p:txBody>
          <a:bodyPr>
            <a:noAutofit/>
          </a:bodyPr>
          <a:lstStyle/>
          <a:p>
            <a:r>
              <a:rPr lang="en-GB" sz="3600" b="1" dirty="0"/>
              <a:t>PrEP Demonstration Study</a:t>
            </a:r>
            <a:endParaRPr lang="pt-BR" sz="3600" dirty="0"/>
          </a:p>
        </p:txBody>
      </p:sp>
      <p:sp>
        <p:nvSpPr>
          <p:cNvPr id="3" name="Espaço Reservado para Conteúdo 2"/>
          <p:cNvSpPr>
            <a:spLocks noGrp="1"/>
          </p:cNvSpPr>
          <p:nvPr>
            <p:ph idx="1"/>
          </p:nvPr>
        </p:nvSpPr>
        <p:spPr>
          <a:xfrm>
            <a:off x="179512" y="1700808"/>
            <a:ext cx="8856984" cy="4781128"/>
          </a:xfrm>
        </p:spPr>
        <p:txBody>
          <a:bodyPr>
            <a:noAutofit/>
          </a:bodyPr>
          <a:lstStyle/>
          <a:p>
            <a:pPr marL="57150" indent="0">
              <a:buNone/>
            </a:pPr>
            <a:r>
              <a:rPr lang="en-GB" sz="2400" dirty="0"/>
              <a:t>Multi-site prospective, open-label, demonstration study</a:t>
            </a:r>
          </a:p>
          <a:p>
            <a:pPr marL="514350" indent="-457200"/>
            <a:r>
              <a:rPr lang="en-GB" sz="2400" dirty="0"/>
              <a:t>7,500 participants (3,000 in Brazil; 3,000 in Mexico; 1,500 in Peru)</a:t>
            </a:r>
          </a:p>
          <a:p>
            <a:pPr marL="514350" indent="-457200"/>
            <a:r>
              <a:rPr lang="en-GB" sz="2400" dirty="0"/>
              <a:t>All participants will receive </a:t>
            </a:r>
            <a:r>
              <a:rPr lang="en-US" sz="2400" dirty="0"/>
              <a:t>comprehensive HIV prevention services</a:t>
            </a:r>
          </a:p>
          <a:p>
            <a:pPr marL="514350" indent="-457200"/>
            <a:r>
              <a:rPr lang="en-US" sz="2400" dirty="0"/>
              <a:t>Daily oral </a:t>
            </a:r>
            <a:r>
              <a:rPr lang="en-US" sz="2400" dirty="0" err="1"/>
              <a:t>PrEP</a:t>
            </a:r>
            <a:r>
              <a:rPr lang="en-US" sz="2400" dirty="0"/>
              <a:t> </a:t>
            </a:r>
          </a:p>
          <a:p>
            <a:pPr marL="514350" indent="-457200"/>
            <a:r>
              <a:rPr lang="en-US" sz="2400" dirty="0"/>
              <a:t>Assessment of patterns and correlates of </a:t>
            </a:r>
            <a:r>
              <a:rPr lang="en-US" sz="2400" dirty="0" err="1"/>
              <a:t>PrEP</a:t>
            </a:r>
            <a:r>
              <a:rPr lang="en-US" sz="2400" dirty="0"/>
              <a:t> uptake and adherence through: self-reporting, pharmacy dispensation data measurement of blood drug levels (using DBS) </a:t>
            </a:r>
          </a:p>
          <a:p>
            <a:pPr marL="514350" indent="-457200"/>
            <a:r>
              <a:rPr lang="en-US" sz="2400" dirty="0"/>
              <a:t>Sexually Transmitted Infection diagnosis – Molecular testing </a:t>
            </a:r>
          </a:p>
          <a:p>
            <a:pPr marL="57150" indent="0">
              <a:buNone/>
            </a:pPr>
            <a:r>
              <a:rPr lang="en-US" sz="2400" dirty="0"/>
              <a:t> </a:t>
            </a:r>
          </a:p>
          <a:p>
            <a:pPr marL="57150" indent="0">
              <a:buNone/>
            </a:pPr>
            <a:endParaRPr lang="en-GB" sz="2400" dirty="0"/>
          </a:p>
        </p:txBody>
      </p:sp>
    </p:spTree>
    <p:extLst>
      <p:ext uri="{BB962C8B-B14F-4D97-AF65-F5344CB8AC3E}">
        <p14:creationId xmlns:p14="http://schemas.microsoft.com/office/powerpoint/2010/main" val="21925452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600" b="1" dirty="0"/>
              <a:t>PrEP </a:t>
            </a:r>
            <a:r>
              <a:rPr lang="pt-BR" sz="3600" b="1" dirty="0" err="1"/>
              <a:t>Demonstration</a:t>
            </a:r>
            <a:r>
              <a:rPr lang="pt-BR" sz="3600" b="1" dirty="0"/>
              <a:t> </a:t>
            </a:r>
            <a:r>
              <a:rPr lang="pt-BR" sz="3600" b="1" dirty="0" err="1"/>
              <a:t>Study</a:t>
            </a:r>
            <a:endParaRPr lang="pt-BR" sz="3600" b="1" dirty="0"/>
          </a:p>
        </p:txBody>
      </p:sp>
      <p:sp>
        <p:nvSpPr>
          <p:cNvPr id="3" name="Espaço Reservado para Conteúdo 2"/>
          <p:cNvSpPr>
            <a:spLocks noGrp="1"/>
          </p:cNvSpPr>
          <p:nvPr>
            <p:ph idx="1"/>
          </p:nvPr>
        </p:nvSpPr>
        <p:spPr/>
        <p:txBody>
          <a:bodyPr>
            <a:normAutofit/>
          </a:bodyPr>
          <a:lstStyle/>
          <a:p>
            <a:pPr marL="514350" indent="-457200"/>
            <a:r>
              <a:rPr lang="en-US" sz="2400" dirty="0"/>
              <a:t>Assessment of patterns and correlates of PrEP uptake and adherence will include self-reporting, pharmacy data on drug dispensation, and dried blood spots (DBS) tests on drug level </a:t>
            </a:r>
          </a:p>
          <a:p>
            <a:pPr marL="514350" indent="-457200"/>
            <a:r>
              <a:rPr lang="en-US" sz="2400" dirty="0"/>
              <a:t>Sexually Transmitted Infection diagnosis will be conducted utilizing </a:t>
            </a:r>
            <a:r>
              <a:rPr lang="en-US" sz="2400" dirty="0" err="1"/>
              <a:t>PCR</a:t>
            </a:r>
            <a:r>
              <a:rPr lang="en-US" sz="2400" dirty="0"/>
              <a:t>.</a:t>
            </a:r>
          </a:p>
          <a:p>
            <a:pPr marL="514350" indent="-457200"/>
            <a:r>
              <a:rPr lang="en-US" sz="2400" dirty="0"/>
              <a:t>Study Drug:</a:t>
            </a:r>
          </a:p>
          <a:p>
            <a:pPr marL="914400" lvl="1" indent="-457200"/>
            <a:r>
              <a:rPr lang="en-US" sz="2400" dirty="0"/>
              <a:t>In Brazil: purchased by the Brazilian </a:t>
            </a:r>
            <a:r>
              <a:rPr lang="en-US" sz="2400" dirty="0" err="1"/>
              <a:t>MoH</a:t>
            </a:r>
            <a:endParaRPr lang="en-US" sz="2400" dirty="0"/>
          </a:p>
          <a:p>
            <a:pPr marL="914400" lvl="1" indent="-457200"/>
            <a:r>
              <a:rPr lang="en-US" sz="2400" dirty="0"/>
              <a:t>In Mexico: donated by Gilead</a:t>
            </a:r>
          </a:p>
          <a:p>
            <a:pPr marL="914400" lvl="1" indent="-457200"/>
            <a:r>
              <a:rPr lang="en-US" sz="2400" dirty="0"/>
              <a:t>In Peru: purchased with project funds  </a:t>
            </a:r>
          </a:p>
          <a:p>
            <a:pPr marL="57150" indent="0">
              <a:buNone/>
            </a:pPr>
            <a:endParaRPr lang="en-US" dirty="0"/>
          </a:p>
          <a:p>
            <a:endParaRPr lang="pt-BR" dirty="0"/>
          </a:p>
        </p:txBody>
      </p:sp>
    </p:spTree>
    <p:extLst>
      <p:ext uri="{BB962C8B-B14F-4D97-AF65-F5344CB8AC3E}">
        <p14:creationId xmlns:p14="http://schemas.microsoft.com/office/powerpoint/2010/main" val="647917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66328" y="53752"/>
            <a:ext cx="8229600" cy="1143000"/>
          </a:xfrm>
        </p:spPr>
        <p:txBody>
          <a:bodyPr>
            <a:normAutofit/>
          </a:bodyPr>
          <a:lstStyle/>
          <a:p>
            <a:r>
              <a:rPr lang="pt-BR" sz="3600" b="1" dirty="0" err="1"/>
              <a:t>ImPrEP</a:t>
            </a:r>
            <a:r>
              <a:rPr lang="pt-BR" sz="3600" b="1" dirty="0"/>
              <a:t> - </a:t>
            </a:r>
            <a:r>
              <a:rPr lang="pt-BR" sz="3600" b="1" dirty="0" err="1"/>
              <a:t>Demonstration</a:t>
            </a:r>
            <a:r>
              <a:rPr lang="pt-BR" sz="3600" b="1" dirty="0"/>
              <a:t> </a:t>
            </a:r>
            <a:r>
              <a:rPr lang="pt-BR" sz="3600" b="1" dirty="0" err="1"/>
              <a:t>Study</a:t>
            </a:r>
            <a:r>
              <a:rPr lang="pt-BR" sz="3600" b="1" dirty="0"/>
              <a:t> </a:t>
            </a:r>
          </a:p>
        </p:txBody>
      </p:sp>
      <p:sp>
        <p:nvSpPr>
          <p:cNvPr id="3" name="Espaço Reservado para Conteúdo 2"/>
          <p:cNvSpPr>
            <a:spLocks noGrp="1"/>
          </p:cNvSpPr>
          <p:nvPr>
            <p:ph idx="1"/>
          </p:nvPr>
        </p:nvSpPr>
        <p:spPr>
          <a:xfrm>
            <a:off x="0" y="1778086"/>
            <a:ext cx="3275856" cy="4525963"/>
          </a:xfrm>
        </p:spPr>
        <p:txBody>
          <a:bodyPr>
            <a:normAutofit/>
          </a:bodyPr>
          <a:lstStyle/>
          <a:p>
            <a:pPr>
              <a:buFont typeface="Wingdings" pitchFamily="2" charset="2"/>
              <a:buChar char="§"/>
            </a:pPr>
            <a:r>
              <a:rPr lang="pt-BR" sz="2400" dirty="0"/>
              <a:t>Peru - 10 sites </a:t>
            </a:r>
          </a:p>
          <a:p>
            <a:pPr>
              <a:buFont typeface="Wingdings" pitchFamily="2" charset="2"/>
              <a:buChar char="§"/>
            </a:pPr>
            <a:r>
              <a:rPr lang="pt-BR" sz="2400" dirty="0" err="1"/>
              <a:t>Mexico</a:t>
            </a:r>
            <a:r>
              <a:rPr lang="pt-BR" sz="2400" dirty="0"/>
              <a:t> – 8 sites </a:t>
            </a:r>
          </a:p>
          <a:p>
            <a:pPr>
              <a:buFont typeface="Wingdings" pitchFamily="2" charset="2"/>
              <a:buChar char="§"/>
            </a:pPr>
            <a:r>
              <a:rPr lang="pt-BR" sz="2400" dirty="0"/>
              <a:t>Brasil – 15 sites</a:t>
            </a:r>
          </a:p>
          <a:p>
            <a:pPr marL="0" indent="0">
              <a:buNone/>
            </a:pPr>
            <a:endParaRPr lang="pt-BR" sz="2400" b="1" dirty="0"/>
          </a:p>
          <a:p>
            <a:pPr marL="0" indent="0">
              <a:buNone/>
            </a:pPr>
            <a:endParaRPr lang="pt-BR" sz="2400" b="1" dirty="0"/>
          </a:p>
          <a:p>
            <a:pPr marL="0" indent="0">
              <a:buNone/>
            </a:pPr>
            <a:endParaRPr lang="pt-BR" sz="240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1484783"/>
            <a:ext cx="6671360" cy="5112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275517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7B9ACE3-8324-4FE5-932E-CC32AA71A6C2}"/>
              </a:ext>
            </a:extLst>
          </p:cNvPr>
          <p:cNvSpPr>
            <a:spLocks noGrp="1"/>
          </p:cNvSpPr>
          <p:nvPr>
            <p:ph type="ctrTitle"/>
          </p:nvPr>
        </p:nvSpPr>
        <p:spPr/>
        <p:txBody>
          <a:bodyPr/>
          <a:lstStyle/>
          <a:p>
            <a:r>
              <a:rPr lang="pt-BR" dirty="0"/>
              <a:t>The </a:t>
            </a:r>
            <a:r>
              <a:rPr lang="pt-BR" dirty="0" err="1"/>
              <a:t>Brazilian</a:t>
            </a:r>
            <a:r>
              <a:rPr lang="pt-BR" dirty="0"/>
              <a:t> Experience </a:t>
            </a:r>
            <a:r>
              <a:rPr lang="pt-BR" dirty="0" err="1"/>
              <a:t>on</a:t>
            </a:r>
            <a:r>
              <a:rPr lang="pt-BR" dirty="0"/>
              <a:t> </a:t>
            </a:r>
            <a:r>
              <a:rPr lang="pt-BR" dirty="0" err="1"/>
              <a:t>PrEP</a:t>
            </a:r>
            <a:endParaRPr lang="pt-BR" dirty="0"/>
          </a:p>
        </p:txBody>
      </p:sp>
      <p:sp>
        <p:nvSpPr>
          <p:cNvPr id="3" name="Subtítulo 2">
            <a:extLst>
              <a:ext uri="{FF2B5EF4-FFF2-40B4-BE49-F238E27FC236}">
                <a16:creationId xmlns:a16="http://schemas.microsoft.com/office/drawing/2014/main" xmlns="" id="{664641DB-7889-416C-BF4B-3F81FCCE4311}"/>
              </a:ext>
            </a:extLst>
          </p:cNvPr>
          <p:cNvSpPr>
            <a:spLocks noGrp="1"/>
          </p:cNvSpPr>
          <p:nvPr>
            <p:ph type="subTitle" idx="1"/>
          </p:nvPr>
        </p:nvSpPr>
        <p:spPr/>
        <p:txBody>
          <a:bodyPr/>
          <a:lstStyle/>
          <a:p>
            <a:r>
              <a:rPr lang="pt-BR" dirty="0" err="1"/>
              <a:t>From</a:t>
            </a:r>
            <a:r>
              <a:rPr lang="pt-BR" dirty="0"/>
              <a:t> </a:t>
            </a:r>
            <a:r>
              <a:rPr lang="pt-BR" dirty="0" err="1"/>
              <a:t>Clinical</a:t>
            </a:r>
            <a:r>
              <a:rPr lang="pt-BR" dirty="0"/>
              <a:t> </a:t>
            </a:r>
            <a:r>
              <a:rPr lang="pt-BR" dirty="0" err="1"/>
              <a:t>Trial</a:t>
            </a:r>
            <a:r>
              <a:rPr lang="pt-BR" dirty="0"/>
              <a:t> </a:t>
            </a:r>
            <a:r>
              <a:rPr lang="pt-BR" dirty="0" err="1"/>
              <a:t>to</a:t>
            </a:r>
            <a:r>
              <a:rPr lang="pt-BR" dirty="0"/>
              <a:t> </a:t>
            </a:r>
            <a:r>
              <a:rPr lang="pt-BR" dirty="0" err="1"/>
              <a:t>Public</a:t>
            </a:r>
            <a:r>
              <a:rPr lang="pt-BR" dirty="0"/>
              <a:t> </a:t>
            </a:r>
            <a:r>
              <a:rPr lang="pt-BR" dirty="0" err="1"/>
              <a:t>Policy</a:t>
            </a:r>
            <a:r>
              <a:rPr lang="pt-BR" dirty="0"/>
              <a:t> </a:t>
            </a:r>
          </a:p>
        </p:txBody>
      </p:sp>
    </p:spTree>
    <p:extLst>
      <p:ext uri="{BB962C8B-B14F-4D97-AF65-F5344CB8AC3E}">
        <p14:creationId xmlns:p14="http://schemas.microsoft.com/office/powerpoint/2010/main" val="2600485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1988840"/>
            <a:ext cx="8229600" cy="1143000"/>
          </a:xfrm>
        </p:spPr>
        <p:txBody>
          <a:bodyPr/>
          <a:lstStyle/>
          <a:p>
            <a:r>
              <a:rPr lang="pt-BR" b="1" dirty="0" err="1"/>
              <a:t>Thank</a:t>
            </a:r>
            <a:r>
              <a:rPr lang="pt-BR" b="1" dirty="0"/>
              <a:t> </a:t>
            </a:r>
            <a:r>
              <a:rPr lang="pt-BR" b="1" dirty="0" err="1"/>
              <a:t>you</a:t>
            </a:r>
            <a:r>
              <a:rPr lang="pt-BR" b="1" dirty="0"/>
              <a:t>!</a:t>
            </a:r>
          </a:p>
        </p:txBody>
      </p:sp>
      <p:sp>
        <p:nvSpPr>
          <p:cNvPr id="3" name="Espaço Reservado para Conteúdo 2"/>
          <p:cNvSpPr>
            <a:spLocks noGrp="1"/>
          </p:cNvSpPr>
          <p:nvPr>
            <p:ph idx="1"/>
          </p:nvPr>
        </p:nvSpPr>
        <p:spPr>
          <a:xfrm>
            <a:off x="539552" y="1052736"/>
            <a:ext cx="8229600" cy="4525963"/>
          </a:xfrm>
        </p:spPr>
        <p:txBody>
          <a:bodyPr/>
          <a:lstStyle/>
          <a:p>
            <a:pPr marL="0" indent="0" algn="ctr">
              <a:buNone/>
            </a:pPr>
            <a:endParaRPr lang="pt-BR" dirty="0"/>
          </a:p>
          <a:p>
            <a:pPr marL="0" indent="0" algn="ctr">
              <a:buNone/>
            </a:pPr>
            <a:endParaRPr lang="pt-BR" dirty="0"/>
          </a:p>
          <a:p>
            <a:pPr marL="0" indent="0" algn="ctr">
              <a:buNone/>
            </a:pPr>
            <a:endParaRPr lang="pt-BR" dirty="0"/>
          </a:p>
          <a:p>
            <a:pPr marL="0" indent="0" algn="ctr">
              <a:buNone/>
            </a:pPr>
            <a:endParaRPr lang="pt-BR" dirty="0"/>
          </a:p>
          <a:p>
            <a:pPr marL="0" indent="0" algn="ctr">
              <a:buNone/>
            </a:pPr>
            <a:r>
              <a:rPr lang="pt-BR" dirty="0"/>
              <a:t>valdilea.veloso@ini.fiocruz.br</a:t>
            </a:r>
          </a:p>
        </p:txBody>
      </p:sp>
    </p:spTree>
    <p:extLst>
      <p:ext uri="{BB962C8B-B14F-4D97-AF65-F5344CB8AC3E}">
        <p14:creationId xmlns:p14="http://schemas.microsoft.com/office/powerpoint/2010/main" val="1806174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16632"/>
            <a:ext cx="8229600" cy="1008112"/>
          </a:xfrm>
        </p:spPr>
        <p:txBody>
          <a:bodyPr>
            <a:normAutofit/>
          </a:bodyPr>
          <a:lstStyle/>
          <a:p>
            <a:r>
              <a:rPr lang="pt-BR" sz="3600" b="1" dirty="0"/>
              <a:t>ImPrEP Team</a:t>
            </a:r>
          </a:p>
        </p:txBody>
      </p:sp>
      <p:sp>
        <p:nvSpPr>
          <p:cNvPr id="3" name="Espaço Reservado para Conteúdo 2"/>
          <p:cNvSpPr>
            <a:spLocks noGrp="1"/>
          </p:cNvSpPr>
          <p:nvPr>
            <p:ph idx="1"/>
          </p:nvPr>
        </p:nvSpPr>
        <p:spPr>
          <a:xfrm>
            <a:off x="457200" y="1600200"/>
            <a:ext cx="8291264" cy="4525963"/>
          </a:xfrm>
        </p:spPr>
        <p:txBody>
          <a:bodyPr>
            <a:noAutofit/>
          </a:bodyPr>
          <a:lstStyle/>
          <a:p>
            <a:pPr marL="0" indent="0">
              <a:buNone/>
            </a:pPr>
            <a:r>
              <a:rPr lang="pt-BR" sz="2400" b="1" dirty="0"/>
              <a:t>Principal </a:t>
            </a:r>
            <a:r>
              <a:rPr lang="pt-BR" sz="2400" b="1" dirty="0" err="1"/>
              <a:t>Investigator</a:t>
            </a:r>
            <a:r>
              <a:rPr lang="pt-BR" sz="2400" dirty="0"/>
              <a:t>: Dr. Valdiléa Veloso, Fiocruz</a:t>
            </a:r>
          </a:p>
          <a:p>
            <a:pPr marL="0" indent="0">
              <a:buNone/>
            </a:pPr>
            <a:endParaRPr lang="pt-BR" sz="2400" dirty="0"/>
          </a:p>
          <a:p>
            <a:pPr marL="0" indent="0">
              <a:buNone/>
            </a:pPr>
            <a:r>
              <a:rPr lang="pt-BR" sz="2400" b="1" dirty="0"/>
              <a:t>Principal </a:t>
            </a:r>
            <a:r>
              <a:rPr lang="pt-BR" sz="2400" b="1" dirty="0" err="1"/>
              <a:t>Investigators</a:t>
            </a:r>
            <a:r>
              <a:rPr lang="pt-BR" sz="2400" b="1" dirty="0"/>
              <a:t> in </a:t>
            </a:r>
            <a:r>
              <a:rPr lang="pt-BR" sz="2400" b="1" dirty="0" err="1"/>
              <a:t>Brazil</a:t>
            </a:r>
            <a:r>
              <a:rPr lang="pt-BR" sz="2400" dirty="0"/>
              <a:t>: Dr. Valdiléa Veloso </a:t>
            </a:r>
            <a:r>
              <a:rPr lang="pt-BR" sz="2400" dirty="0" err="1"/>
              <a:t>and</a:t>
            </a:r>
            <a:r>
              <a:rPr lang="pt-BR" sz="2400" dirty="0"/>
              <a:t> Dr. Beatriz Grinsztejn, Fiocruz</a:t>
            </a:r>
          </a:p>
          <a:p>
            <a:pPr marL="0" indent="0">
              <a:buNone/>
            </a:pPr>
            <a:endParaRPr lang="pt-BR" sz="2400" dirty="0"/>
          </a:p>
          <a:p>
            <a:pPr marL="0" indent="0">
              <a:buNone/>
            </a:pPr>
            <a:r>
              <a:rPr lang="pt-BR" sz="2400" b="1" dirty="0"/>
              <a:t>Principal </a:t>
            </a:r>
            <a:r>
              <a:rPr lang="pt-BR" sz="2400" b="1" dirty="0" err="1"/>
              <a:t>Investigator</a:t>
            </a:r>
            <a:r>
              <a:rPr lang="pt-BR" sz="2400" b="1" dirty="0"/>
              <a:t> in Peru</a:t>
            </a:r>
            <a:r>
              <a:rPr lang="pt-BR" sz="2400" dirty="0"/>
              <a:t>: Dr. Carlos Cáceres, </a:t>
            </a:r>
            <a:r>
              <a:rPr lang="pt-BR" sz="2400" dirty="0" err="1"/>
              <a:t>Universidad</a:t>
            </a:r>
            <a:r>
              <a:rPr lang="pt-BR" sz="2400" dirty="0"/>
              <a:t> Peruana Caetano </a:t>
            </a:r>
            <a:r>
              <a:rPr lang="pt-BR" sz="2400" dirty="0" err="1"/>
              <a:t>Heredia</a:t>
            </a:r>
            <a:endParaRPr lang="pt-BR" sz="2400" dirty="0"/>
          </a:p>
          <a:p>
            <a:pPr marL="0" indent="0">
              <a:buNone/>
            </a:pPr>
            <a:endParaRPr lang="pt-BR" sz="2400" dirty="0"/>
          </a:p>
          <a:p>
            <a:pPr marL="0" indent="0">
              <a:buNone/>
            </a:pPr>
            <a:r>
              <a:rPr lang="pt-BR" sz="2400" b="1" dirty="0"/>
              <a:t>Principal </a:t>
            </a:r>
            <a:r>
              <a:rPr lang="pt-BR" sz="2400" b="1" dirty="0" err="1"/>
              <a:t>Investigators</a:t>
            </a:r>
            <a:r>
              <a:rPr lang="pt-BR" sz="2400" b="1" dirty="0"/>
              <a:t> in México</a:t>
            </a:r>
            <a:r>
              <a:rPr lang="pt-BR" sz="2400" dirty="0"/>
              <a:t>: Dr. Hamid Vega, Clínica </a:t>
            </a:r>
            <a:r>
              <a:rPr lang="pt-BR" sz="2400" dirty="0" err="1"/>
              <a:t>Condesa</a:t>
            </a:r>
            <a:r>
              <a:rPr lang="pt-BR" sz="2400" dirty="0"/>
              <a:t> e Dr. Hugo López-Gatell, Instituto Nacional de </a:t>
            </a:r>
            <a:r>
              <a:rPr lang="pt-BR" sz="2400" dirty="0" err="1"/>
              <a:t>Salud</a:t>
            </a:r>
            <a:endParaRPr lang="pt-BR" sz="2400" dirty="0"/>
          </a:p>
        </p:txBody>
      </p:sp>
    </p:spTree>
    <p:extLst>
      <p:ext uri="{BB962C8B-B14F-4D97-AF65-F5344CB8AC3E}">
        <p14:creationId xmlns:p14="http://schemas.microsoft.com/office/powerpoint/2010/main" val="3653557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16632"/>
            <a:ext cx="8229600" cy="1143000"/>
          </a:xfrm>
        </p:spPr>
        <p:txBody>
          <a:bodyPr>
            <a:normAutofit/>
          </a:bodyPr>
          <a:lstStyle/>
          <a:p>
            <a:r>
              <a:rPr lang="pt-BR" sz="3600" b="1" dirty="0" err="1"/>
              <a:t>Rationale</a:t>
            </a:r>
            <a:endParaRPr lang="pt-BR" sz="3600" b="1" dirty="0"/>
          </a:p>
        </p:txBody>
      </p:sp>
      <p:sp>
        <p:nvSpPr>
          <p:cNvPr id="3" name="Espaço Reservado para Conteúdo 2"/>
          <p:cNvSpPr>
            <a:spLocks noGrp="1"/>
          </p:cNvSpPr>
          <p:nvPr>
            <p:ph idx="1"/>
          </p:nvPr>
        </p:nvSpPr>
        <p:spPr>
          <a:xfrm>
            <a:off x="107504" y="1196752"/>
            <a:ext cx="8712968" cy="5400600"/>
          </a:xfrm>
        </p:spPr>
        <p:txBody>
          <a:bodyPr>
            <a:noAutofit/>
          </a:bodyPr>
          <a:lstStyle/>
          <a:p>
            <a:endParaRPr lang="en-GB" sz="800" dirty="0"/>
          </a:p>
          <a:p>
            <a:r>
              <a:rPr lang="en-GB" sz="2200" dirty="0"/>
              <a:t>Concentrated epidemics among MSM and Transgender Women in Latin America due to higher prevalence rates, persistent stigma and discrimination, and poor access to services</a:t>
            </a:r>
          </a:p>
          <a:p>
            <a:r>
              <a:rPr lang="en-GB" sz="2200" dirty="0">
                <a:sym typeface="Wingdings" pitchFamily="2" charset="2"/>
              </a:rPr>
              <a:t>Combination prevention is essential to achieve 75% </a:t>
            </a:r>
            <a:r>
              <a:rPr lang="en-GB" sz="2200" dirty="0"/>
              <a:t>reduction of new HIV infections by 2020 among key populations (90-90-90 targets).</a:t>
            </a:r>
          </a:p>
          <a:p>
            <a:endParaRPr lang="en-GB" sz="800" dirty="0"/>
          </a:p>
          <a:p>
            <a:r>
              <a:rPr lang="en-GB" sz="2200" dirty="0"/>
              <a:t>PrEP is a proven highly effective prevention intervention.</a:t>
            </a:r>
          </a:p>
          <a:p>
            <a:endParaRPr lang="en-GB" sz="800" dirty="0"/>
          </a:p>
          <a:p>
            <a:r>
              <a:rPr lang="en-GB" sz="2200" dirty="0"/>
              <a:t>Brazil’s and Peru’s experiences in PrEP research:</a:t>
            </a:r>
          </a:p>
          <a:p>
            <a:pPr lvl="2"/>
            <a:r>
              <a:rPr lang="en-GB" sz="2000" dirty="0" err="1"/>
              <a:t>iPrEX</a:t>
            </a:r>
            <a:r>
              <a:rPr lang="en-GB" sz="2000" dirty="0"/>
              <a:t> – Brazil and Peru</a:t>
            </a:r>
          </a:p>
          <a:p>
            <a:pPr lvl="2"/>
            <a:r>
              <a:rPr lang="en-GB" sz="2000" dirty="0"/>
              <a:t>PrEP Brazil – demonstration project  that enrolled 600 </a:t>
            </a:r>
            <a:r>
              <a:rPr lang="en-GB" sz="2000" dirty="0" err="1"/>
              <a:t>MSM</a:t>
            </a:r>
            <a:r>
              <a:rPr lang="en-GB" sz="2000" dirty="0"/>
              <a:t> and </a:t>
            </a:r>
            <a:r>
              <a:rPr lang="en-GB" sz="2000" dirty="0" err="1"/>
              <a:t>TGW</a:t>
            </a:r>
            <a:r>
              <a:rPr lang="en-GB" sz="2000" dirty="0"/>
              <a:t> in 5 sites (Rio de Janeiro, S</a:t>
            </a:r>
            <a:r>
              <a:rPr lang="pt-BR" sz="2000" dirty="0" err="1"/>
              <a:t>ão</a:t>
            </a:r>
            <a:r>
              <a:rPr lang="pt-BR" sz="2000" dirty="0"/>
              <a:t> Paulo, Manaus, Porto Alegre)</a:t>
            </a:r>
          </a:p>
          <a:p>
            <a:pPr lvl="2"/>
            <a:r>
              <a:rPr lang="pt-BR" sz="2000" dirty="0"/>
              <a:t>PREPARADAS – PrEP </a:t>
            </a:r>
            <a:r>
              <a:rPr lang="pt-BR" sz="2000" dirty="0" err="1"/>
              <a:t>among</a:t>
            </a:r>
            <a:r>
              <a:rPr lang="pt-BR" sz="2000" dirty="0"/>
              <a:t> </a:t>
            </a:r>
            <a:r>
              <a:rPr lang="pt-BR" sz="2000" dirty="0" err="1"/>
              <a:t>TGW</a:t>
            </a:r>
            <a:r>
              <a:rPr lang="pt-BR" sz="2000" dirty="0"/>
              <a:t>, </a:t>
            </a:r>
            <a:r>
              <a:rPr lang="pt-BR" sz="2000" dirty="0" err="1"/>
              <a:t>that</a:t>
            </a:r>
            <a:r>
              <a:rPr lang="pt-BR" sz="2000" dirty="0"/>
              <a:t> includes a </a:t>
            </a:r>
            <a:r>
              <a:rPr lang="pt-BR" sz="2000" dirty="0" err="1"/>
              <a:t>sub-study</a:t>
            </a:r>
            <a:r>
              <a:rPr lang="pt-BR" sz="2000" dirty="0"/>
              <a:t> </a:t>
            </a:r>
            <a:r>
              <a:rPr lang="pt-BR" sz="2000" dirty="0" err="1"/>
              <a:t>on</a:t>
            </a:r>
            <a:r>
              <a:rPr lang="pt-BR" sz="2000" dirty="0"/>
              <a:t> </a:t>
            </a:r>
            <a:r>
              <a:rPr lang="pt-BR" sz="2000" dirty="0" err="1"/>
              <a:t>drug</a:t>
            </a:r>
            <a:r>
              <a:rPr lang="pt-BR" sz="2000" dirty="0"/>
              <a:t> </a:t>
            </a:r>
            <a:r>
              <a:rPr lang="pt-BR" sz="2000" dirty="0" err="1"/>
              <a:t>interaction</a:t>
            </a:r>
            <a:r>
              <a:rPr lang="pt-BR" sz="2000" dirty="0"/>
              <a:t> </a:t>
            </a:r>
            <a:r>
              <a:rPr lang="pt-BR" sz="2000" dirty="0" err="1"/>
              <a:t>between</a:t>
            </a:r>
            <a:r>
              <a:rPr lang="pt-BR" sz="2000" dirty="0"/>
              <a:t> </a:t>
            </a:r>
            <a:r>
              <a:rPr lang="pt-BR" sz="2000" dirty="0" err="1"/>
              <a:t>hormone</a:t>
            </a:r>
            <a:r>
              <a:rPr lang="pt-BR" sz="2000" dirty="0"/>
              <a:t> </a:t>
            </a:r>
            <a:r>
              <a:rPr lang="pt-BR" sz="2000" dirty="0" err="1"/>
              <a:t>therapy</a:t>
            </a:r>
            <a:r>
              <a:rPr lang="pt-BR" sz="2000" dirty="0"/>
              <a:t> </a:t>
            </a:r>
            <a:r>
              <a:rPr lang="pt-BR" sz="2000" dirty="0" err="1"/>
              <a:t>and</a:t>
            </a:r>
            <a:r>
              <a:rPr lang="pt-BR" sz="2000" dirty="0"/>
              <a:t> PrEP</a:t>
            </a:r>
            <a:endParaRPr lang="en-GB" sz="2000" dirty="0"/>
          </a:p>
        </p:txBody>
      </p:sp>
    </p:spTree>
    <p:extLst>
      <p:ext uri="{BB962C8B-B14F-4D97-AF65-F5344CB8AC3E}">
        <p14:creationId xmlns:p14="http://schemas.microsoft.com/office/powerpoint/2010/main" val="2408327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16632"/>
            <a:ext cx="8229600" cy="1143000"/>
          </a:xfrm>
        </p:spPr>
        <p:txBody>
          <a:bodyPr>
            <a:normAutofit/>
          </a:bodyPr>
          <a:lstStyle/>
          <a:p>
            <a:r>
              <a:rPr lang="pt-BR" sz="3600" b="1" dirty="0" err="1"/>
              <a:t>Rationale</a:t>
            </a:r>
            <a:endParaRPr lang="pt-BR" sz="3600" b="1" dirty="0"/>
          </a:p>
        </p:txBody>
      </p:sp>
      <p:sp>
        <p:nvSpPr>
          <p:cNvPr id="3" name="Espaço Reservado para Conteúdo 2"/>
          <p:cNvSpPr>
            <a:spLocks noGrp="1"/>
          </p:cNvSpPr>
          <p:nvPr>
            <p:ph idx="1"/>
          </p:nvPr>
        </p:nvSpPr>
        <p:spPr>
          <a:xfrm>
            <a:off x="251520" y="1412776"/>
            <a:ext cx="8579296" cy="5112568"/>
          </a:xfrm>
        </p:spPr>
        <p:txBody>
          <a:bodyPr>
            <a:normAutofit/>
          </a:bodyPr>
          <a:lstStyle/>
          <a:p>
            <a:pPr marL="0" indent="0">
              <a:buNone/>
            </a:pPr>
            <a:endParaRPr lang="en-GB" sz="2400" dirty="0"/>
          </a:p>
          <a:p>
            <a:r>
              <a:rPr lang="en-GB" sz="2400" dirty="0"/>
              <a:t>The need to generate evidences on PrEP that are specific to the cultural contexts and health systems in Brazil, Peru and Mexico in order to support and inform governments’ decisions in incorporating </a:t>
            </a:r>
            <a:r>
              <a:rPr lang="en-GB" sz="2400" dirty="0" err="1"/>
              <a:t>PrEP</a:t>
            </a:r>
            <a:r>
              <a:rPr lang="en-GB" sz="2400" dirty="0"/>
              <a:t> as a public health policy.  </a:t>
            </a:r>
          </a:p>
        </p:txBody>
      </p:sp>
    </p:spTree>
    <p:extLst>
      <p:ext uri="{BB962C8B-B14F-4D97-AF65-F5344CB8AC3E}">
        <p14:creationId xmlns:p14="http://schemas.microsoft.com/office/powerpoint/2010/main" val="1226367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600" b="1" dirty="0"/>
              <a:t>ImPrEP Project Design</a:t>
            </a:r>
          </a:p>
        </p:txBody>
      </p:sp>
      <p:sp>
        <p:nvSpPr>
          <p:cNvPr id="3" name="Espaço Reservado para Conteúdo 2"/>
          <p:cNvSpPr>
            <a:spLocks noGrp="1"/>
          </p:cNvSpPr>
          <p:nvPr>
            <p:ph idx="1"/>
          </p:nvPr>
        </p:nvSpPr>
        <p:spPr/>
        <p:txBody>
          <a:bodyPr>
            <a:noAutofit/>
          </a:bodyPr>
          <a:lstStyle/>
          <a:p>
            <a:pPr marL="0" indent="0">
              <a:buNone/>
            </a:pPr>
            <a:r>
              <a:rPr lang="en-US" sz="2400" b="1" dirty="0"/>
              <a:t>Goal: </a:t>
            </a:r>
            <a:r>
              <a:rPr lang="en-US" sz="2400" dirty="0"/>
              <a:t>to contribute to the reduction in HIV incidence among </a:t>
            </a:r>
            <a:r>
              <a:rPr lang="en-US" sz="2400" dirty="0" err="1"/>
              <a:t>MSM</a:t>
            </a:r>
            <a:r>
              <a:rPr lang="en-US" sz="2400" dirty="0"/>
              <a:t> and </a:t>
            </a:r>
            <a:r>
              <a:rPr lang="en-US" sz="2400" dirty="0" err="1"/>
              <a:t>TGW</a:t>
            </a:r>
            <a:r>
              <a:rPr lang="en-US" sz="2400" dirty="0"/>
              <a:t> in Brazil, Mexico and Peru through the inclusion of Pre- Exposure Prophylaxis (PrEP) as a component of HIV combination prevention services. </a:t>
            </a:r>
          </a:p>
          <a:p>
            <a:pPr marL="0" indent="0">
              <a:buNone/>
            </a:pPr>
            <a:endParaRPr lang="en-US" sz="2400" dirty="0"/>
          </a:p>
          <a:p>
            <a:pPr marL="0" indent="0">
              <a:buNone/>
            </a:pPr>
            <a:r>
              <a:rPr lang="en-US" sz="2400" b="1" dirty="0"/>
              <a:t>Outcome: </a:t>
            </a:r>
            <a:r>
              <a:rPr lang="en-US" sz="2400" dirty="0"/>
              <a:t>to </a:t>
            </a:r>
            <a:r>
              <a:rPr lang="en-GB" sz="2400" dirty="0"/>
              <a:t>contribute to increase PrEP uptake among high risk </a:t>
            </a:r>
            <a:r>
              <a:rPr lang="en-GB" sz="2400" dirty="0" err="1"/>
              <a:t>MSM</a:t>
            </a:r>
            <a:r>
              <a:rPr lang="en-GB" sz="2400" dirty="0"/>
              <a:t> and </a:t>
            </a:r>
            <a:r>
              <a:rPr lang="en-GB" sz="2400" dirty="0" err="1"/>
              <a:t>TGW</a:t>
            </a:r>
            <a:r>
              <a:rPr lang="en-GB" sz="2400" dirty="0"/>
              <a:t>, in Brazil, Mexico and Peru, contributing to increase PrEP adoption globally.</a:t>
            </a:r>
            <a:endParaRPr lang="pt-BR" sz="2400" dirty="0"/>
          </a:p>
          <a:p>
            <a:pPr marL="0" indent="0">
              <a:buNone/>
            </a:pPr>
            <a:endParaRPr lang="pt-BR" sz="2400" dirty="0"/>
          </a:p>
          <a:p>
            <a:pPr marL="0" indent="0">
              <a:buNone/>
            </a:pPr>
            <a:r>
              <a:rPr lang="pt-BR" sz="2400" b="1" dirty="0" err="1"/>
              <a:t>Funders</a:t>
            </a:r>
            <a:r>
              <a:rPr lang="pt-BR" sz="2400" dirty="0"/>
              <a:t>: </a:t>
            </a:r>
            <a:r>
              <a:rPr lang="pt-BR" sz="2400" dirty="0" err="1"/>
              <a:t>UNITAID</a:t>
            </a:r>
            <a:r>
              <a:rPr lang="pt-BR" sz="2400" dirty="0"/>
              <a:t>, </a:t>
            </a:r>
            <a:r>
              <a:rPr lang="pt-BR" sz="2400" dirty="0" err="1"/>
              <a:t>Goverments</a:t>
            </a:r>
            <a:r>
              <a:rPr lang="pt-BR" sz="2400" dirty="0"/>
              <a:t> </a:t>
            </a:r>
            <a:r>
              <a:rPr lang="pt-BR" sz="2400" dirty="0" err="1"/>
              <a:t>of</a:t>
            </a:r>
            <a:r>
              <a:rPr lang="pt-BR" sz="2400" dirty="0"/>
              <a:t> </a:t>
            </a:r>
            <a:r>
              <a:rPr lang="pt-BR" sz="2400" dirty="0" err="1"/>
              <a:t>Brazil</a:t>
            </a:r>
            <a:r>
              <a:rPr lang="pt-BR" sz="2400" dirty="0"/>
              <a:t>, Peru, </a:t>
            </a:r>
            <a:r>
              <a:rPr lang="pt-BR" sz="2400" dirty="0" err="1"/>
              <a:t>and</a:t>
            </a:r>
            <a:r>
              <a:rPr lang="pt-BR" sz="2400" dirty="0"/>
              <a:t> </a:t>
            </a:r>
            <a:r>
              <a:rPr lang="pt-BR" sz="2400" dirty="0" err="1"/>
              <a:t>Mexico</a:t>
            </a:r>
            <a:r>
              <a:rPr lang="pt-BR" sz="2400" dirty="0"/>
              <a:t> </a:t>
            </a:r>
            <a:r>
              <a:rPr lang="pt-BR" sz="2400" dirty="0" err="1"/>
              <a:t>and</a:t>
            </a:r>
            <a:r>
              <a:rPr lang="pt-BR" sz="2400" dirty="0"/>
              <a:t> </a:t>
            </a:r>
            <a:r>
              <a:rPr lang="pt-BR" sz="2400" dirty="0" err="1"/>
              <a:t>implementing</a:t>
            </a:r>
            <a:r>
              <a:rPr lang="pt-BR" sz="2400" dirty="0"/>
              <a:t> </a:t>
            </a:r>
            <a:r>
              <a:rPr lang="pt-BR" sz="2400" dirty="0" err="1"/>
              <a:t>partners</a:t>
            </a:r>
            <a:endParaRPr lang="pt-BR" sz="2400" dirty="0"/>
          </a:p>
          <a:p>
            <a:pPr marL="0" indent="0">
              <a:buNone/>
            </a:pPr>
            <a:endParaRPr lang="pt-BR" sz="2400" dirty="0"/>
          </a:p>
        </p:txBody>
      </p:sp>
    </p:spTree>
    <p:extLst>
      <p:ext uri="{BB962C8B-B14F-4D97-AF65-F5344CB8AC3E}">
        <p14:creationId xmlns:p14="http://schemas.microsoft.com/office/powerpoint/2010/main" val="3773251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608" y="260648"/>
            <a:ext cx="7560840" cy="1143000"/>
          </a:xfrm>
        </p:spPr>
        <p:txBody>
          <a:bodyPr>
            <a:normAutofit/>
          </a:bodyPr>
          <a:lstStyle/>
          <a:p>
            <a:r>
              <a:rPr lang="pt-BR" sz="3600" b="1" dirty="0" err="1"/>
              <a:t>Planned</a:t>
            </a:r>
            <a:r>
              <a:rPr lang="pt-BR" sz="3600" b="1" dirty="0"/>
              <a:t> </a:t>
            </a:r>
            <a:r>
              <a:rPr lang="pt-BR" sz="3600" b="1" dirty="0" err="1"/>
              <a:t>Studies</a:t>
            </a:r>
            <a:r>
              <a:rPr lang="pt-BR" sz="3600" b="1" dirty="0"/>
              <a:t> </a:t>
            </a:r>
          </a:p>
        </p:txBody>
      </p:sp>
      <p:sp>
        <p:nvSpPr>
          <p:cNvPr id="3" name="Espaço Reservado para Conteúdo 2"/>
          <p:cNvSpPr>
            <a:spLocks noGrp="1"/>
          </p:cNvSpPr>
          <p:nvPr>
            <p:ph idx="1"/>
          </p:nvPr>
        </p:nvSpPr>
        <p:spPr>
          <a:xfrm>
            <a:off x="179512" y="1600200"/>
            <a:ext cx="8964488" cy="5141168"/>
          </a:xfrm>
        </p:spPr>
        <p:txBody>
          <a:bodyPr>
            <a:noAutofit/>
          </a:bodyPr>
          <a:lstStyle/>
          <a:p>
            <a:pPr marL="457200" indent="-457200">
              <a:buAutoNum type="alphaUcPeriod"/>
            </a:pPr>
            <a:r>
              <a:rPr lang="en-US" sz="2400" dirty="0"/>
              <a:t>Demonstration study on PrEP, that will enroll  7,500 </a:t>
            </a:r>
            <a:r>
              <a:rPr lang="en-US" sz="2400" dirty="0" err="1"/>
              <a:t>MSM</a:t>
            </a:r>
            <a:r>
              <a:rPr lang="en-US" sz="2400" dirty="0"/>
              <a:t> and transgender women in Brazil, Peru and Mexico</a:t>
            </a:r>
          </a:p>
          <a:p>
            <a:pPr marL="0" indent="0">
              <a:buNone/>
            </a:pPr>
            <a:endParaRPr lang="en-US" sz="2400" dirty="0"/>
          </a:p>
          <a:p>
            <a:pPr marL="457200" indent="-457200">
              <a:buFont typeface="+mj-lt"/>
              <a:buAutoNum type="alphaUcPeriod" startAt="2"/>
            </a:pPr>
            <a:r>
              <a:rPr lang="en-US" sz="2400" dirty="0"/>
              <a:t>Qualitative, quantitative, epidemiologic and economic studies </a:t>
            </a:r>
          </a:p>
          <a:p>
            <a:pPr marL="539750" lvl="1" indent="-360363"/>
            <a:r>
              <a:rPr lang="en-US" sz="2200" dirty="0"/>
              <a:t>Among </a:t>
            </a:r>
            <a:r>
              <a:rPr lang="en-US" sz="2200" dirty="0" err="1"/>
              <a:t>MSM</a:t>
            </a:r>
            <a:r>
              <a:rPr lang="en-US" sz="2200" dirty="0"/>
              <a:t> – to assess awareness and willingness to uptake PrEP; and preferences and frequency of HIV testing.</a:t>
            </a:r>
          </a:p>
          <a:p>
            <a:pPr marL="539750" lvl="1" indent="-360363"/>
            <a:r>
              <a:rPr lang="en-US" sz="2200" dirty="0"/>
              <a:t>Among Transgender Women– to assess knowledge and willingness to uptake PrEP and preferences and frequency of HIV testing.</a:t>
            </a:r>
          </a:p>
          <a:p>
            <a:pPr marL="539750" lvl="1" indent="-360363"/>
            <a:r>
              <a:rPr lang="pt-BR" sz="2200" dirty="0" err="1"/>
              <a:t>Among</a:t>
            </a:r>
            <a:r>
              <a:rPr lang="pt-BR" sz="2200" dirty="0"/>
              <a:t> </a:t>
            </a:r>
            <a:r>
              <a:rPr lang="pt-BR" sz="2200" dirty="0" err="1"/>
              <a:t>physicians</a:t>
            </a:r>
            <a:r>
              <a:rPr lang="pt-BR" sz="2200" dirty="0"/>
              <a:t> </a:t>
            </a:r>
            <a:r>
              <a:rPr lang="pt-BR" sz="2200" dirty="0" err="1"/>
              <a:t>and</a:t>
            </a:r>
            <a:r>
              <a:rPr lang="pt-BR" sz="2200" dirty="0"/>
              <a:t> </a:t>
            </a:r>
            <a:r>
              <a:rPr lang="pt-BR" sz="2200" dirty="0" err="1"/>
              <a:t>health</a:t>
            </a:r>
            <a:r>
              <a:rPr lang="pt-BR" sz="2200" dirty="0"/>
              <a:t> </a:t>
            </a:r>
            <a:r>
              <a:rPr lang="pt-BR" sz="2200" dirty="0" err="1"/>
              <a:t>providers</a:t>
            </a:r>
            <a:r>
              <a:rPr lang="pt-BR" sz="2200" dirty="0"/>
              <a:t> - </a:t>
            </a:r>
            <a:r>
              <a:rPr lang="pt-BR" sz="2200" dirty="0" err="1"/>
              <a:t>to</a:t>
            </a:r>
            <a:r>
              <a:rPr lang="pt-BR" sz="2200" dirty="0"/>
              <a:t> </a:t>
            </a:r>
            <a:r>
              <a:rPr lang="en-US" sz="2200" dirty="0"/>
              <a:t>assess attitudes towards PrEP, and willingness to prescribe PrEP.</a:t>
            </a:r>
          </a:p>
          <a:p>
            <a:pPr marL="539750" lvl="1" indent="-360363"/>
            <a:r>
              <a:rPr lang="en-US" sz="2200" dirty="0"/>
              <a:t>Among stakeholders  -- qualitative study to assess knowledge and attitudes of key HIV programs, governmental and health services stakeholders regarding PrEP. </a:t>
            </a:r>
            <a:endParaRPr lang="pt-BR" sz="2200" dirty="0"/>
          </a:p>
        </p:txBody>
      </p:sp>
    </p:spTree>
    <p:extLst>
      <p:ext uri="{BB962C8B-B14F-4D97-AF65-F5344CB8AC3E}">
        <p14:creationId xmlns:p14="http://schemas.microsoft.com/office/powerpoint/2010/main" val="2135593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600" b="1" dirty="0" err="1"/>
              <a:t>Planned</a:t>
            </a:r>
            <a:r>
              <a:rPr lang="pt-BR" sz="3600" b="1" dirty="0"/>
              <a:t> </a:t>
            </a:r>
            <a:r>
              <a:rPr lang="pt-BR" sz="3600" b="1" dirty="0" err="1"/>
              <a:t>Studies</a:t>
            </a:r>
            <a:endParaRPr lang="pt-BR" sz="3600" b="1" dirty="0"/>
          </a:p>
        </p:txBody>
      </p:sp>
      <p:sp>
        <p:nvSpPr>
          <p:cNvPr id="3" name="Espaço Reservado para Conteúdo 2"/>
          <p:cNvSpPr>
            <a:spLocks noGrp="1"/>
          </p:cNvSpPr>
          <p:nvPr>
            <p:ph idx="1"/>
          </p:nvPr>
        </p:nvSpPr>
        <p:spPr/>
        <p:txBody>
          <a:bodyPr>
            <a:normAutofit/>
          </a:bodyPr>
          <a:lstStyle/>
          <a:p>
            <a:pPr marL="514350" indent="-514350">
              <a:buFont typeface="+mj-lt"/>
              <a:buAutoNum type="alphaUcPeriod" startAt="3"/>
            </a:pPr>
            <a:r>
              <a:rPr lang="pt-BR" sz="2400" dirty="0"/>
              <a:t>A </a:t>
            </a:r>
            <a:r>
              <a:rPr lang="pt-BR" sz="2400" dirty="0" err="1"/>
              <a:t>sero-incidence</a:t>
            </a:r>
            <a:r>
              <a:rPr lang="pt-BR" sz="2400" dirty="0"/>
              <a:t> </a:t>
            </a:r>
            <a:r>
              <a:rPr lang="pt-BR" sz="2400" dirty="0" err="1"/>
              <a:t>study</a:t>
            </a:r>
            <a:r>
              <a:rPr lang="pt-BR" sz="2400" dirty="0"/>
              <a:t> </a:t>
            </a:r>
            <a:r>
              <a:rPr lang="pt-BR" sz="2400" dirty="0" err="1"/>
              <a:t>among</a:t>
            </a:r>
            <a:r>
              <a:rPr lang="pt-BR" sz="2400" dirty="0"/>
              <a:t> </a:t>
            </a:r>
            <a:r>
              <a:rPr lang="pt-BR" sz="2400" dirty="0" err="1"/>
              <a:t>demonstration</a:t>
            </a:r>
            <a:r>
              <a:rPr lang="pt-BR" sz="2400" dirty="0"/>
              <a:t> </a:t>
            </a:r>
            <a:r>
              <a:rPr lang="pt-BR" sz="2400" dirty="0" err="1"/>
              <a:t>study’s</a:t>
            </a:r>
            <a:r>
              <a:rPr lang="pt-BR" sz="2400" dirty="0"/>
              <a:t>  </a:t>
            </a:r>
            <a:r>
              <a:rPr lang="pt-BR" sz="2400" dirty="0" err="1"/>
              <a:t>target</a:t>
            </a:r>
            <a:r>
              <a:rPr lang="pt-BR" sz="2400" dirty="0"/>
              <a:t> </a:t>
            </a:r>
            <a:r>
              <a:rPr lang="pt-BR" sz="2400" dirty="0" err="1"/>
              <a:t>populations</a:t>
            </a:r>
            <a:r>
              <a:rPr lang="pt-BR" sz="2400" dirty="0"/>
              <a:t>.</a:t>
            </a:r>
          </a:p>
          <a:p>
            <a:pPr marL="514350" indent="-514350">
              <a:buFont typeface="+mj-lt"/>
              <a:buAutoNum type="alphaUcPeriod" startAt="3"/>
            </a:pPr>
            <a:endParaRPr lang="pt-BR" sz="2400" dirty="0"/>
          </a:p>
          <a:p>
            <a:pPr marL="514350" indent="-514350">
              <a:buFont typeface="+mj-lt"/>
              <a:buAutoNum type="alphaUcPeriod" startAt="3"/>
            </a:pPr>
            <a:r>
              <a:rPr lang="pt-BR" sz="2400" dirty="0" err="1"/>
              <a:t>Economic</a:t>
            </a:r>
            <a:r>
              <a:rPr lang="pt-BR" sz="2400" dirty="0"/>
              <a:t> </a:t>
            </a:r>
            <a:r>
              <a:rPr lang="pt-BR" sz="2400" dirty="0" err="1"/>
              <a:t>and</a:t>
            </a:r>
            <a:r>
              <a:rPr lang="pt-BR" sz="2400" dirty="0"/>
              <a:t> </a:t>
            </a:r>
            <a:r>
              <a:rPr lang="pt-BR" sz="2400" dirty="0" err="1"/>
              <a:t>Mathematical</a:t>
            </a:r>
            <a:r>
              <a:rPr lang="pt-BR" sz="2400" dirty="0"/>
              <a:t> </a:t>
            </a:r>
            <a:r>
              <a:rPr lang="pt-BR" sz="2400" dirty="0" err="1"/>
              <a:t>Modelling</a:t>
            </a:r>
            <a:r>
              <a:rPr lang="pt-BR" sz="2400" dirty="0"/>
              <a:t> </a:t>
            </a:r>
            <a:r>
              <a:rPr lang="pt-BR" sz="2400" dirty="0" err="1"/>
              <a:t>Studies</a:t>
            </a:r>
            <a:r>
              <a:rPr lang="pt-BR" sz="2400" dirty="0"/>
              <a:t>, </a:t>
            </a:r>
            <a:r>
              <a:rPr lang="pt-BR" sz="2400" dirty="0" err="1"/>
              <a:t>including</a:t>
            </a:r>
            <a:r>
              <a:rPr lang="pt-BR" sz="2400" dirty="0"/>
              <a:t> a </a:t>
            </a:r>
            <a:r>
              <a:rPr lang="pt-BR" sz="2400" dirty="0" err="1"/>
              <a:t>cost-effectiveness</a:t>
            </a:r>
            <a:r>
              <a:rPr lang="pt-BR" sz="2400" dirty="0"/>
              <a:t> </a:t>
            </a:r>
            <a:r>
              <a:rPr lang="pt-BR" sz="2400" dirty="0" err="1"/>
              <a:t>study</a:t>
            </a:r>
            <a:r>
              <a:rPr lang="pt-BR" sz="2400" dirty="0"/>
              <a:t> </a:t>
            </a:r>
            <a:r>
              <a:rPr lang="pt-BR" sz="2400" dirty="0" err="1"/>
              <a:t>and</a:t>
            </a:r>
            <a:r>
              <a:rPr lang="pt-BR" sz="2400" dirty="0"/>
              <a:t> </a:t>
            </a:r>
            <a:r>
              <a:rPr lang="pt-BR" sz="2400" dirty="0" err="1"/>
              <a:t>other</a:t>
            </a:r>
            <a:r>
              <a:rPr lang="pt-BR" sz="2400" dirty="0"/>
              <a:t> </a:t>
            </a:r>
            <a:r>
              <a:rPr lang="pt-BR" sz="2400" dirty="0" err="1"/>
              <a:t>relevant</a:t>
            </a:r>
            <a:r>
              <a:rPr lang="pt-BR" sz="2400" dirty="0"/>
              <a:t> </a:t>
            </a:r>
            <a:r>
              <a:rPr lang="pt-BR" sz="2400" dirty="0" err="1"/>
              <a:t>economic</a:t>
            </a:r>
            <a:r>
              <a:rPr lang="pt-BR" sz="2400" dirty="0"/>
              <a:t> </a:t>
            </a:r>
            <a:r>
              <a:rPr lang="pt-BR" sz="2400" dirty="0" err="1"/>
              <a:t>studies</a:t>
            </a:r>
            <a:r>
              <a:rPr lang="pt-BR" sz="2400" dirty="0"/>
              <a:t> </a:t>
            </a:r>
            <a:r>
              <a:rPr lang="pt-BR" sz="2400" dirty="0" err="1"/>
              <a:t>to</a:t>
            </a:r>
            <a:r>
              <a:rPr lang="pt-BR" sz="2400" dirty="0"/>
              <a:t> </a:t>
            </a:r>
            <a:r>
              <a:rPr lang="pt-BR" sz="2400" dirty="0" err="1"/>
              <a:t>inform</a:t>
            </a:r>
            <a:r>
              <a:rPr lang="pt-BR" sz="2400" dirty="0"/>
              <a:t> </a:t>
            </a:r>
            <a:r>
              <a:rPr lang="pt-BR" sz="2400" dirty="0" err="1"/>
              <a:t>government’s</a:t>
            </a:r>
            <a:r>
              <a:rPr lang="pt-BR" sz="2400" dirty="0"/>
              <a:t> </a:t>
            </a:r>
            <a:r>
              <a:rPr lang="pt-BR" sz="2400" dirty="0" err="1"/>
              <a:t>decision</a:t>
            </a:r>
            <a:r>
              <a:rPr lang="pt-BR" sz="2400" dirty="0"/>
              <a:t> in </a:t>
            </a:r>
            <a:r>
              <a:rPr lang="pt-BR" sz="2400" dirty="0" err="1"/>
              <a:t>incorporating</a:t>
            </a:r>
            <a:r>
              <a:rPr lang="pt-BR" sz="2400" dirty="0"/>
              <a:t> PrEP </a:t>
            </a:r>
            <a:r>
              <a:rPr lang="pt-BR" sz="2400" dirty="0" err="1"/>
              <a:t>access</a:t>
            </a:r>
            <a:r>
              <a:rPr lang="pt-BR" sz="2400" dirty="0"/>
              <a:t> as </a:t>
            </a:r>
            <a:r>
              <a:rPr lang="pt-BR" sz="2400" dirty="0" err="1"/>
              <a:t>part</a:t>
            </a:r>
            <a:r>
              <a:rPr lang="pt-BR" sz="2400" dirty="0"/>
              <a:t> </a:t>
            </a:r>
            <a:r>
              <a:rPr lang="pt-BR" sz="2400" dirty="0" err="1"/>
              <a:t>of</a:t>
            </a:r>
            <a:r>
              <a:rPr lang="pt-BR" sz="2400" dirty="0"/>
              <a:t> </a:t>
            </a:r>
            <a:r>
              <a:rPr lang="pt-BR" sz="2400" dirty="0" err="1"/>
              <a:t>their</a:t>
            </a:r>
            <a:r>
              <a:rPr lang="pt-BR" sz="2400" dirty="0"/>
              <a:t> </a:t>
            </a:r>
            <a:r>
              <a:rPr lang="pt-BR" sz="2400" dirty="0" err="1"/>
              <a:t>public</a:t>
            </a:r>
            <a:r>
              <a:rPr lang="pt-BR" sz="2400" dirty="0"/>
              <a:t> policies </a:t>
            </a:r>
            <a:r>
              <a:rPr lang="pt-BR" sz="2400" dirty="0" err="1"/>
              <a:t>on</a:t>
            </a:r>
            <a:r>
              <a:rPr lang="pt-BR" sz="2400" dirty="0"/>
              <a:t> HIV </a:t>
            </a:r>
            <a:r>
              <a:rPr lang="pt-BR" sz="2400" dirty="0" err="1"/>
              <a:t>prevention</a:t>
            </a:r>
            <a:r>
              <a:rPr lang="pt-BR" sz="2400" dirty="0"/>
              <a:t>.</a:t>
            </a:r>
          </a:p>
          <a:p>
            <a:pPr marL="0" indent="0">
              <a:buNone/>
            </a:pPr>
            <a:endParaRPr lang="pt-BR" sz="2800" dirty="0"/>
          </a:p>
        </p:txBody>
      </p:sp>
    </p:spTree>
    <p:extLst>
      <p:ext uri="{BB962C8B-B14F-4D97-AF65-F5344CB8AC3E}">
        <p14:creationId xmlns:p14="http://schemas.microsoft.com/office/powerpoint/2010/main" val="3308611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608" y="260648"/>
            <a:ext cx="7488832" cy="1143000"/>
          </a:xfrm>
        </p:spPr>
        <p:txBody>
          <a:bodyPr>
            <a:normAutofit/>
          </a:bodyPr>
          <a:lstStyle/>
          <a:p>
            <a:r>
              <a:rPr lang="en-GB" sz="3600" b="1" dirty="0"/>
              <a:t>Community</a:t>
            </a:r>
            <a:endParaRPr lang="pt-BR" sz="3600" b="1" dirty="0"/>
          </a:p>
        </p:txBody>
      </p:sp>
      <p:sp>
        <p:nvSpPr>
          <p:cNvPr id="3" name="Espaço Reservado para Conteúdo 2"/>
          <p:cNvSpPr>
            <a:spLocks noGrp="1"/>
          </p:cNvSpPr>
          <p:nvPr>
            <p:ph idx="1"/>
          </p:nvPr>
        </p:nvSpPr>
        <p:spPr/>
        <p:txBody>
          <a:bodyPr>
            <a:noAutofit/>
          </a:bodyPr>
          <a:lstStyle/>
          <a:p>
            <a:pPr marL="400050" lvl="1" indent="0">
              <a:buNone/>
            </a:pPr>
            <a:endParaRPr lang="en-US" sz="2400" dirty="0"/>
          </a:p>
          <a:p>
            <a:r>
              <a:rPr lang="en-US" sz="2400" dirty="0"/>
              <a:t>The project includes a solid component of community involvement and demand generation with full participation and leading role of the </a:t>
            </a:r>
            <a:r>
              <a:rPr lang="en-US" sz="2400" dirty="0" err="1"/>
              <a:t>MSM</a:t>
            </a:r>
            <a:r>
              <a:rPr lang="en-US" sz="2400" dirty="0"/>
              <a:t> and </a:t>
            </a:r>
            <a:r>
              <a:rPr lang="en-US" sz="2400" dirty="0" err="1"/>
              <a:t>TGW</a:t>
            </a:r>
            <a:r>
              <a:rPr lang="en-US" sz="2400" dirty="0"/>
              <a:t> communities. </a:t>
            </a:r>
          </a:p>
          <a:p>
            <a:pPr marL="0" indent="0">
              <a:buNone/>
            </a:pPr>
            <a:endParaRPr lang="en-US" sz="2400" dirty="0"/>
          </a:p>
          <a:p>
            <a:r>
              <a:rPr lang="en-US" sz="2400" dirty="0"/>
              <a:t>Community Advisory Boards at project-level and at each participating country-level.</a:t>
            </a:r>
            <a:endParaRPr lang="en-US" sz="2000" dirty="0"/>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2704787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87624" y="260648"/>
            <a:ext cx="7715200" cy="1786210"/>
          </a:xfrm>
        </p:spPr>
        <p:txBody>
          <a:bodyPr>
            <a:noAutofit/>
          </a:bodyPr>
          <a:lstStyle/>
          <a:p>
            <a:r>
              <a:rPr lang="en-US" sz="3600" b="1" dirty="0"/>
              <a:t>Generate and disseminate evidence on PrEP for scale-up and South-South cooperation</a:t>
            </a:r>
            <a:endParaRPr lang="pt-BR" sz="3600" dirty="0"/>
          </a:p>
        </p:txBody>
      </p:sp>
      <p:sp>
        <p:nvSpPr>
          <p:cNvPr id="3" name="Espaço Reservado para Conteúdo 2"/>
          <p:cNvSpPr>
            <a:spLocks noGrp="1"/>
          </p:cNvSpPr>
          <p:nvPr>
            <p:ph idx="1"/>
          </p:nvPr>
        </p:nvSpPr>
        <p:spPr>
          <a:xfrm>
            <a:off x="467544" y="2708920"/>
            <a:ext cx="8229600" cy="3169739"/>
          </a:xfrm>
        </p:spPr>
        <p:txBody>
          <a:bodyPr>
            <a:normAutofit/>
          </a:bodyPr>
          <a:lstStyle/>
          <a:p>
            <a:pPr marL="457200" indent="-457200">
              <a:buAutoNum type="arabicPeriod"/>
            </a:pPr>
            <a:r>
              <a:rPr lang="en-GB" sz="2400" dirty="0"/>
              <a:t>Development of the </a:t>
            </a:r>
            <a:r>
              <a:rPr lang="en-US" sz="2400" dirty="0"/>
              <a:t>Regional Exchange Platform on PrEP and a Working Group on Drug Licensing and Costing</a:t>
            </a:r>
          </a:p>
          <a:p>
            <a:pPr marL="457200" indent="-457200">
              <a:buAutoNum type="arabicPeriod"/>
            </a:pPr>
            <a:endParaRPr lang="en-US" sz="2400" dirty="0"/>
          </a:p>
          <a:p>
            <a:pPr marL="457200" indent="-457200">
              <a:buFont typeface="Arial" pitchFamily="34" charset="0"/>
              <a:buAutoNum type="arabicPeriod"/>
            </a:pPr>
            <a:r>
              <a:rPr lang="en-GB" sz="2400" dirty="0"/>
              <a:t>Publication of special issues in scientific journals to disseminate results of PrEP studies developed in the  region</a:t>
            </a:r>
          </a:p>
          <a:p>
            <a:pPr marL="0" indent="0">
              <a:buNone/>
            </a:pPr>
            <a:endParaRPr lang="en-GB" sz="2400" dirty="0"/>
          </a:p>
        </p:txBody>
      </p:sp>
    </p:spTree>
    <p:extLst>
      <p:ext uri="{BB962C8B-B14F-4D97-AF65-F5344CB8AC3E}">
        <p14:creationId xmlns:p14="http://schemas.microsoft.com/office/powerpoint/2010/main" val="3769030465"/>
      </p:ext>
    </p:extLst>
  </p:cSld>
  <p:clrMapOvr>
    <a:masterClrMapping/>
  </p:clrMapOvr>
</p:sld>
</file>

<file path=ppt/theme/theme1.xml><?xml version="1.0" encoding="utf-8"?>
<a:theme xmlns:a="http://schemas.openxmlformats.org/drawingml/2006/main" name="Tema do Office">
  <a:themeElements>
    <a:clrScheme name="Metrô">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736</Words>
  <Application>Microsoft Office PowerPoint</Application>
  <PresentationFormat>On-screen Show (4:3)</PresentationFormat>
  <Paragraphs>83</Paragraphs>
  <Slides>14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Wingdings</vt:lpstr>
      <vt:lpstr>Tema do Office</vt:lpstr>
      <vt:lpstr>   PrEParedness for the Rollout of Effective HIV Prevention among Key Affected Populations in Brazil, Peru, and Mexico  The Imprep pROJECT</vt:lpstr>
      <vt:lpstr>ImPrEP Team</vt:lpstr>
      <vt:lpstr>Rationale</vt:lpstr>
      <vt:lpstr>Rationale</vt:lpstr>
      <vt:lpstr>ImPrEP Project Design</vt:lpstr>
      <vt:lpstr>Planned Studies </vt:lpstr>
      <vt:lpstr>Planned Studies</vt:lpstr>
      <vt:lpstr>Community</vt:lpstr>
      <vt:lpstr>Generate and disseminate evidence on PrEP for scale-up and South-South cooperation</vt:lpstr>
      <vt:lpstr>PrEP Demonstration Study</vt:lpstr>
      <vt:lpstr>PrEP Demonstration Study</vt:lpstr>
      <vt:lpstr>ImPrEP - Demonstration Study </vt:lpstr>
      <vt:lpstr>The Brazilian Experience on PrEP</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ImPrEP PrEParedness for the Rollout of Effective HIV Prevention among Key Affected Populations in Brazil, Peru, and Mexico</dc:title>
  <dc:creator>Marcos Benedetti</dc:creator>
  <cp:lastModifiedBy>Saal</cp:lastModifiedBy>
  <cp:revision>127</cp:revision>
  <cp:lastPrinted>2018-01-23T14:47:06Z</cp:lastPrinted>
  <dcterms:created xsi:type="dcterms:W3CDTF">2018-01-22T16:39:18Z</dcterms:created>
  <dcterms:modified xsi:type="dcterms:W3CDTF">2018-07-26T11:46:34Z</dcterms:modified>
</cp:coreProperties>
</file>